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4" r:id="rId3"/>
    <p:sldId id="257" r:id="rId4"/>
    <p:sldId id="258" r:id="rId5"/>
    <p:sldId id="259" r:id="rId6"/>
    <p:sldId id="265" r:id="rId7"/>
    <p:sldId id="338" r:id="rId8"/>
    <p:sldId id="266" r:id="rId9"/>
    <p:sldId id="268" r:id="rId10"/>
    <p:sldId id="269" r:id="rId11"/>
    <p:sldId id="270" r:id="rId12"/>
    <p:sldId id="271" r:id="rId13"/>
    <p:sldId id="272" r:id="rId14"/>
    <p:sldId id="354" r:id="rId15"/>
    <p:sldId id="274" r:id="rId16"/>
    <p:sldId id="275" r:id="rId17"/>
    <p:sldId id="355" r:id="rId18"/>
    <p:sldId id="339" r:id="rId19"/>
    <p:sldId id="356" r:id="rId20"/>
    <p:sldId id="353" r:id="rId21"/>
    <p:sldId id="276" r:id="rId22"/>
    <p:sldId id="278" r:id="rId23"/>
    <p:sldId id="279" r:id="rId24"/>
    <p:sldId id="357" r:id="rId25"/>
    <p:sldId id="287" r:id="rId26"/>
    <p:sldId id="284" r:id="rId27"/>
    <p:sldId id="285" r:id="rId28"/>
    <p:sldId id="286" r:id="rId29"/>
    <p:sldId id="358" r:id="rId30"/>
    <p:sldId id="359" r:id="rId31"/>
    <p:sldId id="337" r:id="rId32"/>
  </p:sldIdLst>
  <p:sldSz cx="9144000" cy="6858000" type="screen4x3"/>
  <p:notesSz cx="7010400" cy="9236075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150" d="100"/>
          <a:sy n="150" d="100"/>
        </p:scale>
        <p:origin x="21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2A180-902C-43B2-AAB4-B5FAE6C35DA5}" type="doc">
      <dgm:prSet loTypeId="urn:microsoft.com/office/officeart/2005/8/layout/cycle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2E83D31-66C9-495A-B8F9-87E5689688D5}">
      <dgm:prSet phldrT="[Text]"/>
      <dgm:spPr/>
      <dgm:t>
        <a:bodyPr/>
        <a:lstStyle/>
        <a:p>
          <a:r>
            <a:rPr lang="en-US" dirty="0"/>
            <a:t>Service Work Grows</a:t>
          </a:r>
        </a:p>
      </dgm:t>
    </dgm:pt>
    <dgm:pt modelId="{31054EC5-7273-49FF-8904-2DBA51C1C628}" type="parTrans" cxnId="{0D35BEFC-377D-4996-A081-831CE6B8D63D}">
      <dgm:prSet/>
      <dgm:spPr/>
      <dgm:t>
        <a:bodyPr/>
        <a:lstStyle/>
        <a:p>
          <a:endParaRPr lang="en-US"/>
        </a:p>
      </dgm:t>
    </dgm:pt>
    <dgm:pt modelId="{12EB7C2B-42E8-4AE3-8D78-0A3B773A4F0C}" type="sibTrans" cxnId="{0D35BEFC-377D-4996-A081-831CE6B8D63D}">
      <dgm:prSet/>
      <dgm:spPr/>
      <dgm:t>
        <a:bodyPr/>
        <a:lstStyle/>
        <a:p>
          <a:endParaRPr lang="en-US"/>
        </a:p>
      </dgm:t>
    </dgm:pt>
    <dgm:pt modelId="{8A7A8D84-FB0B-4831-814C-55F3A41D6A9F}">
      <dgm:prSet phldrT="[Text]"/>
      <dgm:spPr/>
      <dgm:t>
        <a:bodyPr/>
        <a:lstStyle/>
        <a:p>
          <a:r>
            <a:rPr lang="en-US" dirty="0"/>
            <a:t>More UA Techs Hired</a:t>
          </a:r>
        </a:p>
      </dgm:t>
    </dgm:pt>
    <dgm:pt modelId="{273D0D24-6EC7-4D63-A423-EE4D52A484CD}" type="parTrans" cxnId="{7B7F0A47-8D07-47A4-8B97-9E9BAD65A5F3}">
      <dgm:prSet/>
      <dgm:spPr/>
      <dgm:t>
        <a:bodyPr/>
        <a:lstStyle/>
        <a:p>
          <a:endParaRPr lang="en-US"/>
        </a:p>
      </dgm:t>
    </dgm:pt>
    <dgm:pt modelId="{3AC63F98-E6E8-41BA-ACCF-021659A71A1F}" type="sibTrans" cxnId="{7B7F0A47-8D07-47A4-8B97-9E9BAD65A5F3}">
      <dgm:prSet/>
      <dgm:spPr/>
      <dgm:t>
        <a:bodyPr/>
        <a:lstStyle/>
        <a:p>
          <a:endParaRPr lang="en-US"/>
        </a:p>
      </dgm:t>
    </dgm:pt>
    <dgm:pt modelId="{132FB550-AC8B-4620-8B45-D7D071EE476B}">
      <dgm:prSet phldrT="[Text]"/>
      <dgm:spPr/>
      <dgm:t>
        <a:bodyPr/>
        <a:lstStyle/>
        <a:p>
          <a:r>
            <a:rPr lang="en-US" dirty="0"/>
            <a:t>UA Funds Increase</a:t>
          </a:r>
        </a:p>
      </dgm:t>
    </dgm:pt>
    <dgm:pt modelId="{DAC83E69-2AB7-4A72-AC2D-F1A3793EE86D}" type="parTrans" cxnId="{FCE9DC1D-6947-4E11-890B-9C8DB6ED3994}">
      <dgm:prSet/>
      <dgm:spPr/>
      <dgm:t>
        <a:bodyPr/>
        <a:lstStyle/>
        <a:p>
          <a:endParaRPr lang="en-US"/>
        </a:p>
      </dgm:t>
    </dgm:pt>
    <dgm:pt modelId="{784AF442-983F-4DE6-B41E-7D8C3ECE8C42}" type="sibTrans" cxnId="{FCE9DC1D-6947-4E11-890B-9C8DB6ED3994}">
      <dgm:prSet/>
      <dgm:spPr/>
      <dgm:t>
        <a:bodyPr/>
        <a:lstStyle/>
        <a:p>
          <a:endParaRPr lang="en-US"/>
        </a:p>
      </dgm:t>
    </dgm:pt>
    <dgm:pt modelId="{866091C0-1934-4BA8-BE53-20DF1BA80F93}">
      <dgm:prSet phldrT="[Text]"/>
      <dgm:spPr/>
      <dgm:t>
        <a:bodyPr/>
        <a:lstStyle/>
        <a:p>
          <a:r>
            <a:rPr lang="en-US" dirty="0"/>
            <a:t>Training Programs Enhanced</a:t>
          </a:r>
        </a:p>
      </dgm:t>
    </dgm:pt>
    <dgm:pt modelId="{6AAB4CE1-8765-4C15-8506-F572C58B0CE3}" type="parTrans" cxnId="{6A587189-A3DB-4E11-A610-A761D0F8EE78}">
      <dgm:prSet/>
      <dgm:spPr/>
      <dgm:t>
        <a:bodyPr/>
        <a:lstStyle/>
        <a:p>
          <a:endParaRPr lang="en-US"/>
        </a:p>
      </dgm:t>
    </dgm:pt>
    <dgm:pt modelId="{B2C82FCA-5D3D-4E32-9948-CBEC801E8075}" type="sibTrans" cxnId="{6A587189-A3DB-4E11-A610-A761D0F8EE78}">
      <dgm:prSet/>
      <dgm:spPr/>
      <dgm:t>
        <a:bodyPr/>
        <a:lstStyle/>
        <a:p>
          <a:endParaRPr lang="en-US"/>
        </a:p>
      </dgm:t>
    </dgm:pt>
    <dgm:pt modelId="{4556EB4D-2B47-47B7-8476-D49A696C4A2C}">
      <dgm:prSet phldrT="[Text]"/>
      <dgm:spPr/>
      <dgm:t>
        <a:bodyPr/>
        <a:lstStyle/>
        <a:p>
          <a:r>
            <a:rPr lang="en-US" dirty="0"/>
            <a:t>More Skilled HVAC Techs Available</a:t>
          </a:r>
        </a:p>
      </dgm:t>
    </dgm:pt>
    <dgm:pt modelId="{566C3EE4-BF76-42D6-AF17-5B7851EB233C}" type="parTrans" cxnId="{13124336-EF2D-4280-9C9F-78F79A14176C}">
      <dgm:prSet/>
      <dgm:spPr/>
      <dgm:t>
        <a:bodyPr/>
        <a:lstStyle/>
        <a:p>
          <a:endParaRPr lang="en-US"/>
        </a:p>
      </dgm:t>
    </dgm:pt>
    <dgm:pt modelId="{C75D7016-FC1C-480D-A87E-9B82C707FBE4}" type="sibTrans" cxnId="{13124336-EF2D-4280-9C9F-78F79A14176C}">
      <dgm:prSet/>
      <dgm:spPr/>
      <dgm:t>
        <a:bodyPr/>
        <a:lstStyle/>
        <a:p>
          <a:endParaRPr lang="en-US"/>
        </a:p>
      </dgm:t>
    </dgm:pt>
    <dgm:pt modelId="{BEAFD2D3-14CE-4618-846E-6E56408E16DD}">
      <dgm:prSet/>
      <dgm:spPr/>
      <dgm:t>
        <a:bodyPr/>
        <a:lstStyle/>
        <a:p>
          <a:r>
            <a:rPr lang="en-US" dirty="0"/>
            <a:t>Market share expands</a:t>
          </a:r>
        </a:p>
      </dgm:t>
    </dgm:pt>
    <dgm:pt modelId="{F0D9B344-2B3C-40AD-9830-680F3646FBE1}" type="parTrans" cxnId="{E6ED2BDA-71C5-4BFA-AB6F-4BB6D94DCAAF}">
      <dgm:prSet/>
      <dgm:spPr/>
      <dgm:t>
        <a:bodyPr/>
        <a:lstStyle/>
        <a:p>
          <a:endParaRPr lang="en-US"/>
        </a:p>
      </dgm:t>
    </dgm:pt>
    <dgm:pt modelId="{47B6FEBF-C69F-4BCA-8BB5-E1DFEBFE9D72}" type="sibTrans" cxnId="{E6ED2BDA-71C5-4BFA-AB6F-4BB6D94DCAAF}">
      <dgm:prSet/>
      <dgm:spPr/>
      <dgm:t>
        <a:bodyPr/>
        <a:lstStyle/>
        <a:p>
          <a:endParaRPr lang="en-US"/>
        </a:p>
      </dgm:t>
    </dgm:pt>
    <dgm:pt modelId="{EA49D2D4-9818-4777-9158-AA94A9515243}">
      <dgm:prSet/>
      <dgm:spPr/>
      <dgm:t>
        <a:bodyPr/>
        <a:lstStyle/>
        <a:p>
          <a:r>
            <a:rPr lang="en-US" dirty="0"/>
            <a:t>Profits Increase</a:t>
          </a:r>
        </a:p>
      </dgm:t>
    </dgm:pt>
    <dgm:pt modelId="{4568FA71-73D6-4E53-816C-B886097F451F}" type="parTrans" cxnId="{8D104781-7EF1-4D8B-9D79-0C55CA843538}">
      <dgm:prSet/>
      <dgm:spPr/>
      <dgm:t>
        <a:bodyPr/>
        <a:lstStyle/>
        <a:p>
          <a:endParaRPr lang="en-US"/>
        </a:p>
      </dgm:t>
    </dgm:pt>
    <dgm:pt modelId="{76491DC3-F43B-4C8D-A008-6D0AC0AB425A}" type="sibTrans" cxnId="{8D104781-7EF1-4D8B-9D79-0C55CA843538}">
      <dgm:prSet/>
      <dgm:spPr/>
      <dgm:t>
        <a:bodyPr/>
        <a:lstStyle/>
        <a:p>
          <a:endParaRPr lang="en-US"/>
        </a:p>
      </dgm:t>
    </dgm:pt>
    <dgm:pt modelId="{B6EE0EF6-387F-4D23-A42B-8E8A9F2BD4E0}" type="pres">
      <dgm:prSet presAssocID="{1272A180-902C-43B2-AAB4-B5FAE6C35DA5}" presName="cycle" presStyleCnt="0">
        <dgm:presLayoutVars>
          <dgm:dir/>
          <dgm:resizeHandles val="exact"/>
        </dgm:presLayoutVars>
      </dgm:prSet>
      <dgm:spPr/>
    </dgm:pt>
    <dgm:pt modelId="{D9F86EB8-680C-4B95-9CB3-98CBEDBE8EC4}" type="pres">
      <dgm:prSet presAssocID="{82E83D31-66C9-495A-B8F9-87E5689688D5}" presName="node" presStyleLbl="node1" presStyleIdx="0" presStyleCnt="7">
        <dgm:presLayoutVars>
          <dgm:bulletEnabled val="1"/>
        </dgm:presLayoutVars>
      </dgm:prSet>
      <dgm:spPr/>
    </dgm:pt>
    <dgm:pt modelId="{938F5BC2-34C2-49C8-A8A8-392BBFC0F924}" type="pres">
      <dgm:prSet presAssocID="{82E83D31-66C9-495A-B8F9-87E5689688D5}" presName="spNode" presStyleCnt="0"/>
      <dgm:spPr/>
    </dgm:pt>
    <dgm:pt modelId="{51E7A248-3648-4F54-911E-D648ECDD7AAD}" type="pres">
      <dgm:prSet presAssocID="{12EB7C2B-42E8-4AE3-8D78-0A3B773A4F0C}" presName="sibTrans" presStyleLbl="sibTrans1D1" presStyleIdx="0" presStyleCnt="7"/>
      <dgm:spPr/>
    </dgm:pt>
    <dgm:pt modelId="{9370F27F-9C0B-4D1B-8EC5-57319D668054}" type="pres">
      <dgm:prSet presAssocID="{BEAFD2D3-14CE-4618-846E-6E56408E16DD}" presName="node" presStyleLbl="node1" presStyleIdx="1" presStyleCnt="7">
        <dgm:presLayoutVars>
          <dgm:bulletEnabled val="1"/>
        </dgm:presLayoutVars>
      </dgm:prSet>
      <dgm:spPr/>
    </dgm:pt>
    <dgm:pt modelId="{263C3CBC-00C1-4964-96AB-226B38D679C7}" type="pres">
      <dgm:prSet presAssocID="{BEAFD2D3-14CE-4618-846E-6E56408E16DD}" presName="spNode" presStyleCnt="0"/>
      <dgm:spPr/>
    </dgm:pt>
    <dgm:pt modelId="{D4E56F09-CFD8-4912-84E9-A410C97326BB}" type="pres">
      <dgm:prSet presAssocID="{47B6FEBF-C69F-4BCA-8BB5-E1DFEBFE9D72}" presName="sibTrans" presStyleLbl="sibTrans1D1" presStyleIdx="1" presStyleCnt="7"/>
      <dgm:spPr/>
    </dgm:pt>
    <dgm:pt modelId="{E87A6FC3-C155-4174-98C7-E60C3D7166FB}" type="pres">
      <dgm:prSet presAssocID="{EA49D2D4-9818-4777-9158-AA94A9515243}" presName="node" presStyleLbl="node1" presStyleIdx="2" presStyleCnt="7">
        <dgm:presLayoutVars>
          <dgm:bulletEnabled val="1"/>
        </dgm:presLayoutVars>
      </dgm:prSet>
      <dgm:spPr/>
    </dgm:pt>
    <dgm:pt modelId="{7B245DBC-F507-45FE-8CB1-403C469752A3}" type="pres">
      <dgm:prSet presAssocID="{EA49D2D4-9818-4777-9158-AA94A9515243}" presName="spNode" presStyleCnt="0"/>
      <dgm:spPr/>
    </dgm:pt>
    <dgm:pt modelId="{32A7FAB9-7904-4FF8-B32B-B6ECEB5115E7}" type="pres">
      <dgm:prSet presAssocID="{76491DC3-F43B-4C8D-A008-6D0AC0AB425A}" presName="sibTrans" presStyleLbl="sibTrans1D1" presStyleIdx="2" presStyleCnt="7"/>
      <dgm:spPr/>
    </dgm:pt>
    <dgm:pt modelId="{C8B880D6-CD36-49C9-9453-BE34B30CC974}" type="pres">
      <dgm:prSet presAssocID="{8A7A8D84-FB0B-4831-814C-55F3A41D6A9F}" presName="node" presStyleLbl="node1" presStyleIdx="3" presStyleCnt="7">
        <dgm:presLayoutVars>
          <dgm:bulletEnabled val="1"/>
        </dgm:presLayoutVars>
      </dgm:prSet>
      <dgm:spPr/>
    </dgm:pt>
    <dgm:pt modelId="{7D238DC1-2D75-4661-AD60-5DA72E3A3927}" type="pres">
      <dgm:prSet presAssocID="{8A7A8D84-FB0B-4831-814C-55F3A41D6A9F}" presName="spNode" presStyleCnt="0"/>
      <dgm:spPr/>
    </dgm:pt>
    <dgm:pt modelId="{79C1C8C4-0AEE-4556-9A60-6B6748B348FE}" type="pres">
      <dgm:prSet presAssocID="{3AC63F98-E6E8-41BA-ACCF-021659A71A1F}" presName="sibTrans" presStyleLbl="sibTrans1D1" presStyleIdx="3" presStyleCnt="7"/>
      <dgm:spPr/>
    </dgm:pt>
    <dgm:pt modelId="{12026DD6-0394-42D9-B439-D0477969FEB9}" type="pres">
      <dgm:prSet presAssocID="{132FB550-AC8B-4620-8B45-D7D071EE476B}" presName="node" presStyleLbl="node1" presStyleIdx="4" presStyleCnt="7">
        <dgm:presLayoutVars>
          <dgm:bulletEnabled val="1"/>
        </dgm:presLayoutVars>
      </dgm:prSet>
      <dgm:spPr/>
    </dgm:pt>
    <dgm:pt modelId="{4E69F5FA-C3CF-4F20-9A8B-806C5FCB2FE9}" type="pres">
      <dgm:prSet presAssocID="{132FB550-AC8B-4620-8B45-D7D071EE476B}" presName="spNode" presStyleCnt="0"/>
      <dgm:spPr/>
    </dgm:pt>
    <dgm:pt modelId="{DAFC9EDF-B9B8-4950-B286-944BF6F2ADF9}" type="pres">
      <dgm:prSet presAssocID="{784AF442-983F-4DE6-B41E-7D8C3ECE8C42}" presName="sibTrans" presStyleLbl="sibTrans1D1" presStyleIdx="4" presStyleCnt="7"/>
      <dgm:spPr/>
    </dgm:pt>
    <dgm:pt modelId="{F1E57DB5-C411-47CB-B273-8B14D2D8A72D}" type="pres">
      <dgm:prSet presAssocID="{866091C0-1934-4BA8-BE53-20DF1BA80F93}" presName="node" presStyleLbl="node1" presStyleIdx="5" presStyleCnt="7">
        <dgm:presLayoutVars>
          <dgm:bulletEnabled val="1"/>
        </dgm:presLayoutVars>
      </dgm:prSet>
      <dgm:spPr/>
    </dgm:pt>
    <dgm:pt modelId="{18022B84-7A6F-4BA6-ADCB-3D51692A27E1}" type="pres">
      <dgm:prSet presAssocID="{866091C0-1934-4BA8-BE53-20DF1BA80F93}" presName="spNode" presStyleCnt="0"/>
      <dgm:spPr/>
    </dgm:pt>
    <dgm:pt modelId="{102D11D1-6C37-4818-BD0E-AAA4F1B143B9}" type="pres">
      <dgm:prSet presAssocID="{B2C82FCA-5D3D-4E32-9948-CBEC801E8075}" presName="sibTrans" presStyleLbl="sibTrans1D1" presStyleIdx="5" presStyleCnt="7"/>
      <dgm:spPr/>
    </dgm:pt>
    <dgm:pt modelId="{AEEAB2AD-9601-41B0-9D9A-318C4645D6F8}" type="pres">
      <dgm:prSet presAssocID="{4556EB4D-2B47-47B7-8476-D49A696C4A2C}" presName="node" presStyleLbl="node1" presStyleIdx="6" presStyleCnt="7">
        <dgm:presLayoutVars>
          <dgm:bulletEnabled val="1"/>
        </dgm:presLayoutVars>
      </dgm:prSet>
      <dgm:spPr/>
    </dgm:pt>
    <dgm:pt modelId="{7A06725D-6D4A-4B74-863B-E6DBEC00584A}" type="pres">
      <dgm:prSet presAssocID="{4556EB4D-2B47-47B7-8476-D49A696C4A2C}" presName="spNode" presStyleCnt="0"/>
      <dgm:spPr/>
    </dgm:pt>
    <dgm:pt modelId="{BECC9C63-5225-4B78-ACED-ACD335B857E0}" type="pres">
      <dgm:prSet presAssocID="{C75D7016-FC1C-480D-A87E-9B82C707FBE4}" presName="sibTrans" presStyleLbl="sibTrans1D1" presStyleIdx="6" presStyleCnt="7"/>
      <dgm:spPr/>
    </dgm:pt>
  </dgm:ptLst>
  <dgm:cxnLst>
    <dgm:cxn modelId="{629D3F12-D418-4B50-AD0B-3B6F96BD0F21}" type="presOf" srcId="{784AF442-983F-4DE6-B41E-7D8C3ECE8C42}" destId="{DAFC9EDF-B9B8-4950-B286-944BF6F2ADF9}" srcOrd="0" destOrd="0" presId="urn:microsoft.com/office/officeart/2005/8/layout/cycle5"/>
    <dgm:cxn modelId="{0352D012-125D-4C4B-ADAD-5CA36BE28DCB}" type="presOf" srcId="{8A7A8D84-FB0B-4831-814C-55F3A41D6A9F}" destId="{C8B880D6-CD36-49C9-9453-BE34B30CC974}" srcOrd="0" destOrd="0" presId="urn:microsoft.com/office/officeart/2005/8/layout/cycle5"/>
    <dgm:cxn modelId="{FCE9DC1D-6947-4E11-890B-9C8DB6ED3994}" srcId="{1272A180-902C-43B2-AAB4-B5FAE6C35DA5}" destId="{132FB550-AC8B-4620-8B45-D7D071EE476B}" srcOrd="4" destOrd="0" parTransId="{DAC83E69-2AB7-4A72-AC2D-F1A3793EE86D}" sibTransId="{784AF442-983F-4DE6-B41E-7D8C3ECE8C42}"/>
    <dgm:cxn modelId="{84C97127-997D-4585-A856-879EE1C7301E}" type="presOf" srcId="{B2C82FCA-5D3D-4E32-9948-CBEC801E8075}" destId="{102D11D1-6C37-4818-BD0E-AAA4F1B143B9}" srcOrd="0" destOrd="0" presId="urn:microsoft.com/office/officeart/2005/8/layout/cycle5"/>
    <dgm:cxn modelId="{47128233-6B3C-416E-BA0A-B60F9B38812F}" type="presOf" srcId="{C75D7016-FC1C-480D-A87E-9B82C707FBE4}" destId="{BECC9C63-5225-4B78-ACED-ACD335B857E0}" srcOrd="0" destOrd="0" presId="urn:microsoft.com/office/officeart/2005/8/layout/cycle5"/>
    <dgm:cxn modelId="{13124336-EF2D-4280-9C9F-78F79A14176C}" srcId="{1272A180-902C-43B2-AAB4-B5FAE6C35DA5}" destId="{4556EB4D-2B47-47B7-8476-D49A696C4A2C}" srcOrd="6" destOrd="0" parTransId="{566C3EE4-BF76-42D6-AF17-5B7851EB233C}" sibTransId="{C75D7016-FC1C-480D-A87E-9B82C707FBE4}"/>
    <dgm:cxn modelId="{83E7983B-BC78-4023-9DD6-FFA315328076}" type="presOf" srcId="{3AC63F98-E6E8-41BA-ACCF-021659A71A1F}" destId="{79C1C8C4-0AEE-4556-9A60-6B6748B348FE}" srcOrd="0" destOrd="0" presId="urn:microsoft.com/office/officeart/2005/8/layout/cycle5"/>
    <dgm:cxn modelId="{BA449141-9B2E-4AF2-800B-76B68C3917A0}" type="presOf" srcId="{132FB550-AC8B-4620-8B45-D7D071EE476B}" destId="{12026DD6-0394-42D9-B439-D0477969FEB9}" srcOrd="0" destOrd="0" presId="urn:microsoft.com/office/officeart/2005/8/layout/cycle5"/>
    <dgm:cxn modelId="{51EE9044-E9C1-4045-9C1A-992FC3C6E72C}" type="presOf" srcId="{1272A180-902C-43B2-AAB4-B5FAE6C35DA5}" destId="{B6EE0EF6-387F-4D23-A42B-8E8A9F2BD4E0}" srcOrd="0" destOrd="0" presId="urn:microsoft.com/office/officeart/2005/8/layout/cycle5"/>
    <dgm:cxn modelId="{A4B15866-0FF1-421E-BE03-B16F4A480B7B}" type="presOf" srcId="{4556EB4D-2B47-47B7-8476-D49A696C4A2C}" destId="{AEEAB2AD-9601-41B0-9D9A-318C4645D6F8}" srcOrd="0" destOrd="0" presId="urn:microsoft.com/office/officeart/2005/8/layout/cycle5"/>
    <dgm:cxn modelId="{7B7F0A47-8D07-47A4-8B97-9E9BAD65A5F3}" srcId="{1272A180-902C-43B2-AAB4-B5FAE6C35DA5}" destId="{8A7A8D84-FB0B-4831-814C-55F3A41D6A9F}" srcOrd="3" destOrd="0" parTransId="{273D0D24-6EC7-4D63-A423-EE4D52A484CD}" sibTransId="{3AC63F98-E6E8-41BA-ACCF-021659A71A1F}"/>
    <dgm:cxn modelId="{D9DAC658-F315-46CD-A96F-94D1AD8F07C7}" type="presOf" srcId="{82E83D31-66C9-495A-B8F9-87E5689688D5}" destId="{D9F86EB8-680C-4B95-9CB3-98CBEDBE8EC4}" srcOrd="0" destOrd="0" presId="urn:microsoft.com/office/officeart/2005/8/layout/cycle5"/>
    <dgm:cxn modelId="{8D104781-7EF1-4D8B-9D79-0C55CA843538}" srcId="{1272A180-902C-43B2-AAB4-B5FAE6C35DA5}" destId="{EA49D2D4-9818-4777-9158-AA94A9515243}" srcOrd="2" destOrd="0" parTransId="{4568FA71-73D6-4E53-816C-B886097F451F}" sibTransId="{76491DC3-F43B-4C8D-A008-6D0AC0AB425A}"/>
    <dgm:cxn modelId="{6A587189-A3DB-4E11-A610-A761D0F8EE78}" srcId="{1272A180-902C-43B2-AAB4-B5FAE6C35DA5}" destId="{866091C0-1934-4BA8-BE53-20DF1BA80F93}" srcOrd="5" destOrd="0" parTransId="{6AAB4CE1-8765-4C15-8506-F572C58B0CE3}" sibTransId="{B2C82FCA-5D3D-4E32-9948-CBEC801E8075}"/>
    <dgm:cxn modelId="{DD513F9E-45EA-432F-9B51-D3249D9EE2F4}" type="presOf" srcId="{12EB7C2B-42E8-4AE3-8D78-0A3B773A4F0C}" destId="{51E7A248-3648-4F54-911E-D648ECDD7AAD}" srcOrd="0" destOrd="0" presId="urn:microsoft.com/office/officeart/2005/8/layout/cycle5"/>
    <dgm:cxn modelId="{1EDD52AF-2824-412C-A908-B7A26D8049D6}" type="presOf" srcId="{866091C0-1934-4BA8-BE53-20DF1BA80F93}" destId="{F1E57DB5-C411-47CB-B273-8B14D2D8A72D}" srcOrd="0" destOrd="0" presId="urn:microsoft.com/office/officeart/2005/8/layout/cycle5"/>
    <dgm:cxn modelId="{F0D041B2-5EF0-438D-96C9-3B7EE877243F}" type="presOf" srcId="{BEAFD2D3-14CE-4618-846E-6E56408E16DD}" destId="{9370F27F-9C0B-4D1B-8EC5-57319D668054}" srcOrd="0" destOrd="0" presId="urn:microsoft.com/office/officeart/2005/8/layout/cycle5"/>
    <dgm:cxn modelId="{36A888B3-1868-457E-88B2-1E1641989C21}" type="presOf" srcId="{76491DC3-F43B-4C8D-A008-6D0AC0AB425A}" destId="{32A7FAB9-7904-4FF8-B32B-B6ECEB5115E7}" srcOrd="0" destOrd="0" presId="urn:microsoft.com/office/officeart/2005/8/layout/cycle5"/>
    <dgm:cxn modelId="{223F10CF-9E2E-43B8-8DD9-2C1B8B9C02BA}" type="presOf" srcId="{EA49D2D4-9818-4777-9158-AA94A9515243}" destId="{E87A6FC3-C155-4174-98C7-E60C3D7166FB}" srcOrd="0" destOrd="0" presId="urn:microsoft.com/office/officeart/2005/8/layout/cycle5"/>
    <dgm:cxn modelId="{E6ED2BDA-71C5-4BFA-AB6F-4BB6D94DCAAF}" srcId="{1272A180-902C-43B2-AAB4-B5FAE6C35DA5}" destId="{BEAFD2D3-14CE-4618-846E-6E56408E16DD}" srcOrd="1" destOrd="0" parTransId="{F0D9B344-2B3C-40AD-9830-680F3646FBE1}" sibTransId="{47B6FEBF-C69F-4BCA-8BB5-E1DFEBFE9D72}"/>
    <dgm:cxn modelId="{28E390F0-74E1-4475-B32A-229D3E1A17CE}" type="presOf" srcId="{47B6FEBF-C69F-4BCA-8BB5-E1DFEBFE9D72}" destId="{D4E56F09-CFD8-4912-84E9-A410C97326BB}" srcOrd="0" destOrd="0" presId="urn:microsoft.com/office/officeart/2005/8/layout/cycle5"/>
    <dgm:cxn modelId="{0D35BEFC-377D-4996-A081-831CE6B8D63D}" srcId="{1272A180-902C-43B2-AAB4-B5FAE6C35DA5}" destId="{82E83D31-66C9-495A-B8F9-87E5689688D5}" srcOrd="0" destOrd="0" parTransId="{31054EC5-7273-49FF-8904-2DBA51C1C628}" sibTransId="{12EB7C2B-42E8-4AE3-8D78-0A3B773A4F0C}"/>
    <dgm:cxn modelId="{FE6B5252-CFE5-435C-AE67-DEE1AEF25A46}" type="presParOf" srcId="{B6EE0EF6-387F-4D23-A42B-8E8A9F2BD4E0}" destId="{D9F86EB8-680C-4B95-9CB3-98CBEDBE8EC4}" srcOrd="0" destOrd="0" presId="urn:microsoft.com/office/officeart/2005/8/layout/cycle5"/>
    <dgm:cxn modelId="{13A4E033-6649-4145-AC8F-F760D0B25FC1}" type="presParOf" srcId="{B6EE0EF6-387F-4D23-A42B-8E8A9F2BD4E0}" destId="{938F5BC2-34C2-49C8-A8A8-392BBFC0F924}" srcOrd="1" destOrd="0" presId="urn:microsoft.com/office/officeart/2005/8/layout/cycle5"/>
    <dgm:cxn modelId="{3A239B50-5907-4602-87DA-2AA1F3F5C717}" type="presParOf" srcId="{B6EE0EF6-387F-4D23-A42B-8E8A9F2BD4E0}" destId="{51E7A248-3648-4F54-911E-D648ECDD7AAD}" srcOrd="2" destOrd="0" presId="urn:microsoft.com/office/officeart/2005/8/layout/cycle5"/>
    <dgm:cxn modelId="{0A2B8C52-E4EF-4D64-B28E-779120FC7AC4}" type="presParOf" srcId="{B6EE0EF6-387F-4D23-A42B-8E8A9F2BD4E0}" destId="{9370F27F-9C0B-4D1B-8EC5-57319D668054}" srcOrd="3" destOrd="0" presId="urn:microsoft.com/office/officeart/2005/8/layout/cycle5"/>
    <dgm:cxn modelId="{45F94D1F-4CD6-4BEB-B158-250931C55A78}" type="presParOf" srcId="{B6EE0EF6-387F-4D23-A42B-8E8A9F2BD4E0}" destId="{263C3CBC-00C1-4964-96AB-226B38D679C7}" srcOrd="4" destOrd="0" presId="urn:microsoft.com/office/officeart/2005/8/layout/cycle5"/>
    <dgm:cxn modelId="{09C0369F-408E-4D54-80DD-7352117460DC}" type="presParOf" srcId="{B6EE0EF6-387F-4D23-A42B-8E8A9F2BD4E0}" destId="{D4E56F09-CFD8-4912-84E9-A410C97326BB}" srcOrd="5" destOrd="0" presId="urn:microsoft.com/office/officeart/2005/8/layout/cycle5"/>
    <dgm:cxn modelId="{CA629D0C-C5F4-4310-9D0B-347B6CDB3826}" type="presParOf" srcId="{B6EE0EF6-387F-4D23-A42B-8E8A9F2BD4E0}" destId="{E87A6FC3-C155-4174-98C7-E60C3D7166FB}" srcOrd="6" destOrd="0" presId="urn:microsoft.com/office/officeart/2005/8/layout/cycle5"/>
    <dgm:cxn modelId="{DB144B4E-81EA-475E-A7AA-CC12BA50464E}" type="presParOf" srcId="{B6EE0EF6-387F-4D23-A42B-8E8A9F2BD4E0}" destId="{7B245DBC-F507-45FE-8CB1-403C469752A3}" srcOrd="7" destOrd="0" presId="urn:microsoft.com/office/officeart/2005/8/layout/cycle5"/>
    <dgm:cxn modelId="{435E8702-78A0-4DFC-9275-A7CF0B3953EC}" type="presParOf" srcId="{B6EE0EF6-387F-4D23-A42B-8E8A9F2BD4E0}" destId="{32A7FAB9-7904-4FF8-B32B-B6ECEB5115E7}" srcOrd="8" destOrd="0" presId="urn:microsoft.com/office/officeart/2005/8/layout/cycle5"/>
    <dgm:cxn modelId="{9432448B-9B70-4040-8A62-7544BDE21515}" type="presParOf" srcId="{B6EE0EF6-387F-4D23-A42B-8E8A9F2BD4E0}" destId="{C8B880D6-CD36-49C9-9453-BE34B30CC974}" srcOrd="9" destOrd="0" presId="urn:microsoft.com/office/officeart/2005/8/layout/cycle5"/>
    <dgm:cxn modelId="{70E70E5F-FC47-40EE-B9A8-A3CA28D00C7C}" type="presParOf" srcId="{B6EE0EF6-387F-4D23-A42B-8E8A9F2BD4E0}" destId="{7D238DC1-2D75-4661-AD60-5DA72E3A3927}" srcOrd="10" destOrd="0" presId="urn:microsoft.com/office/officeart/2005/8/layout/cycle5"/>
    <dgm:cxn modelId="{7D0BCDCD-B1CF-464A-B817-2B226C112151}" type="presParOf" srcId="{B6EE0EF6-387F-4D23-A42B-8E8A9F2BD4E0}" destId="{79C1C8C4-0AEE-4556-9A60-6B6748B348FE}" srcOrd="11" destOrd="0" presId="urn:microsoft.com/office/officeart/2005/8/layout/cycle5"/>
    <dgm:cxn modelId="{D5C25AD5-048D-4FA3-A61B-A11C40DBAAD4}" type="presParOf" srcId="{B6EE0EF6-387F-4D23-A42B-8E8A9F2BD4E0}" destId="{12026DD6-0394-42D9-B439-D0477969FEB9}" srcOrd="12" destOrd="0" presId="urn:microsoft.com/office/officeart/2005/8/layout/cycle5"/>
    <dgm:cxn modelId="{9EB19282-00C1-4AAA-ADAC-E2E28A0A9CA5}" type="presParOf" srcId="{B6EE0EF6-387F-4D23-A42B-8E8A9F2BD4E0}" destId="{4E69F5FA-C3CF-4F20-9A8B-806C5FCB2FE9}" srcOrd="13" destOrd="0" presId="urn:microsoft.com/office/officeart/2005/8/layout/cycle5"/>
    <dgm:cxn modelId="{EEB2175C-3DC0-409B-A6BB-DA0FE8768D20}" type="presParOf" srcId="{B6EE0EF6-387F-4D23-A42B-8E8A9F2BD4E0}" destId="{DAFC9EDF-B9B8-4950-B286-944BF6F2ADF9}" srcOrd="14" destOrd="0" presId="urn:microsoft.com/office/officeart/2005/8/layout/cycle5"/>
    <dgm:cxn modelId="{D015897A-D0B7-45BA-9081-BB548A3B0BE4}" type="presParOf" srcId="{B6EE0EF6-387F-4D23-A42B-8E8A9F2BD4E0}" destId="{F1E57DB5-C411-47CB-B273-8B14D2D8A72D}" srcOrd="15" destOrd="0" presId="urn:microsoft.com/office/officeart/2005/8/layout/cycle5"/>
    <dgm:cxn modelId="{CACD9640-4A4A-4A85-BD76-162376E73894}" type="presParOf" srcId="{B6EE0EF6-387F-4D23-A42B-8E8A9F2BD4E0}" destId="{18022B84-7A6F-4BA6-ADCB-3D51692A27E1}" srcOrd="16" destOrd="0" presId="urn:microsoft.com/office/officeart/2005/8/layout/cycle5"/>
    <dgm:cxn modelId="{91D2FEC3-5858-4980-9797-00AEB6267BC2}" type="presParOf" srcId="{B6EE0EF6-387F-4D23-A42B-8E8A9F2BD4E0}" destId="{102D11D1-6C37-4818-BD0E-AAA4F1B143B9}" srcOrd="17" destOrd="0" presId="urn:microsoft.com/office/officeart/2005/8/layout/cycle5"/>
    <dgm:cxn modelId="{1ECF4305-8C0C-4EC1-9A41-FCBC3DC9392C}" type="presParOf" srcId="{B6EE0EF6-387F-4D23-A42B-8E8A9F2BD4E0}" destId="{AEEAB2AD-9601-41B0-9D9A-318C4645D6F8}" srcOrd="18" destOrd="0" presId="urn:microsoft.com/office/officeart/2005/8/layout/cycle5"/>
    <dgm:cxn modelId="{484FFC4C-CA4A-409F-ACB6-A438208991D4}" type="presParOf" srcId="{B6EE0EF6-387F-4D23-A42B-8E8A9F2BD4E0}" destId="{7A06725D-6D4A-4B74-863B-E6DBEC00584A}" srcOrd="19" destOrd="0" presId="urn:microsoft.com/office/officeart/2005/8/layout/cycle5"/>
    <dgm:cxn modelId="{BA4D06EF-75BE-45ED-9A49-403758092936}" type="presParOf" srcId="{B6EE0EF6-387F-4D23-A42B-8E8A9F2BD4E0}" destId="{BECC9C63-5225-4B78-ACED-ACD335B857E0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86EB8-680C-4B95-9CB3-98CBEDBE8EC4}">
      <dsp:nvSpPr>
        <dsp:cNvPr id="0" name=""/>
        <dsp:cNvSpPr/>
      </dsp:nvSpPr>
      <dsp:spPr>
        <a:xfrm>
          <a:off x="2981492" y="3077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Service Work Grows</a:t>
          </a:r>
        </a:p>
      </dsp:txBody>
      <dsp:txXfrm>
        <a:off x="3021980" y="43565"/>
        <a:ext cx="1195039" cy="748433"/>
      </dsp:txXfrm>
    </dsp:sp>
    <dsp:sp modelId="{51E7A248-3648-4F54-911E-D648ECDD7AAD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3171331" y="141109"/>
              </a:moveTo>
              <a:arcTo wR="2366390" hR="2366390" stAng="17393181" swAng="7715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0F27F-9C0B-4D1B-8EC5-57319D668054}">
      <dsp:nvSpPr>
        <dsp:cNvPr id="0" name=""/>
        <dsp:cNvSpPr/>
      </dsp:nvSpPr>
      <dsp:spPr>
        <a:xfrm>
          <a:off x="4831611" y="894047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Market share expands</a:t>
          </a:r>
        </a:p>
      </dsp:txBody>
      <dsp:txXfrm>
        <a:off x="4872099" y="934535"/>
        <a:ext cx="1195039" cy="748433"/>
      </dsp:txXfrm>
    </dsp:sp>
    <dsp:sp modelId="{D4E56F09-CFD8-4912-84E9-A410C97326BB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4578161" y="1525036"/>
              </a:moveTo>
              <a:arcTo wR="2366390" hR="2366390" stAng="20350395" swAng="106392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A6FC3-C155-4174-98C7-E60C3D7166FB}">
      <dsp:nvSpPr>
        <dsp:cNvPr id="0" name=""/>
        <dsp:cNvSpPr/>
      </dsp:nvSpPr>
      <dsp:spPr>
        <a:xfrm>
          <a:off x="5288553" y="2896039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Profits Increase</a:t>
          </a:r>
        </a:p>
      </dsp:txBody>
      <dsp:txXfrm>
        <a:off x="5329041" y="2936527"/>
        <a:ext cx="1195039" cy="748433"/>
      </dsp:txXfrm>
    </dsp:sp>
    <dsp:sp modelId="{32A7FAB9-7904-4FF8-B32B-B6ECEB5115E7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4455293" y="3478277"/>
              </a:moveTo>
              <a:arcTo wR="2366390" hR="2366390" stAng="1681536" swAng="83498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880D6-CD36-49C9-9453-BE34B30CC974}">
      <dsp:nvSpPr>
        <dsp:cNvPr id="0" name=""/>
        <dsp:cNvSpPr/>
      </dsp:nvSpPr>
      <dsp:spPr>
        <a:xfrm>
          <a:off x="4008230" y="4501512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UA Techs Hired</a:t>
          </a:r>
        </a:p>
      </dsp:txBody>
      <dsp:txXfrm>
        <a:off x="4048718" y="4542000"/>
        <a:ext cx="1195039" cy="748433"/>
      </dsp:txXfrm>
    </dsp:sp>
    <dsp:sp modelId="{79C1C8C4-0AEE-4556-9A60-6B6748B348FE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2601013" y="4721122"/>
              </a:moveTo>
              <a:arcTo wR="2366390" hR="2366390" stAng="5058594" swAng="68281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26DD6-0394-42D9-B439-D0477969FEB9}">
      <dsp:nvSpPr>
        <dsp:cNvPr id="0" name=""/>
        <dsp:cNvSpPr/>
      </dsp:nvSpPr>
      <dsp:spPr>
        <a:xfrm>
          <a:off x="1954753" y="4501512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UA Funds Increase</a:t>
          </a:r>
        </a:p>
      </dsp:txBody>
      <dsp:txXfrm>
        <a:off x="1995241" y="4542000"/>
        <a:ext cx="1195039" cy="748433"/>
      </dsp:txXfrm>
    </dsp:sp>
    <dsp:sp modelId="{DAFC9EDF-B9B8-4950-B286-944BF6F2ADF9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606218" y="3948035"/>
              </a:moveTo>
              <a:arcTo wR="2366390" hR="2366390" stAng="8283478" swAng="83498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57DB5-C411-47CB-B273-8B14D2D8A72D}">
      <dsp:nvSpPr>
        <dsp:cNvPr id="0" name=""/>
        <dsp:cNvSpPr/>
      </dsp:nvSpPr>
      <dsp:spPr>
        <a:xfrm>
          <a:off x="674431" y="2896039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Training Programs Enhanced</a:t>
          </a:r>
        </a:p>
      </dsp:txBody>
      <dsp:txXfrm>
        <a:off x="714919" y="2936527"/>
        <a:ext cx="1195039" cy="748433"/>
      </dsp:txXfrm>
    </dsp:sp>
    <dsp:sp modelId="{102D11D1-6C37-4818-BD0E-AAA4F1B143B9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3450" y="2238640"/>
              </a:moveTo>
              <a:arcTo wR="2366390" hR="2366390" stAng="10985678" swAng="106392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AB2AD-9601-41B0-9D9A-318C4645D6F8}">
      <dsp:nvSpPr>
        <dsp:cNvPr id="0" name=""/>
        <dsp:cNvSpPr/>
      </dsp:nvSpPr>
      <dsp:spPr>
        <a:xfrm>
          <a:off x="1131373" y="894047"/>
          <a:ext cx="1276015" cy="8294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Skilled HVAC Techs Available</a:t>
          </a:r>
        </a:p>
      </dsp:txBody>
      <dsp:txXfrm>
        <a:off x="1171861" y="934535"/>
        <a:ext cx="1195039" cy="748433"/>
      </dsp:txXfrm>
    </dsp:sp>
    <dsp:sp modelId="{BECC9C63-5225-4B78-ACED-ACD335B857E0}">
      <dsp:nvSpPr>
        <dsp:cNvPr id="0" name=""/>
        <dsp:cNvSpPr/>
      </dsp:nvSpPr>
      <dsp:spPr>
        <a:xfrm>
          <a:off x="1253109" y="417782"/>
          <a:ext cx="4732781" cy="4732781"/>
        </a:xfrm>
        <a:custGeom>
          <a:avLst/>
          <a:gdLst/>
          <a:ahLst/>
          <a:cxnLst/>
          <a:rect l="0" t="0" r="0" b="0"/>
          <a:pathLst>
            <a:path>
              <a:moveTo>
                <a:pt x="1086403" y="376054"/>
              </a:moveTo>
              <a:arcTo wR="2366390" hR="2366390" stAng="14235293" swAng="77152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387452"/>
            <a:ext cx="5142455" cy="415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903"/>
            <a:ext cx="3037413" cy="4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774903"/>
            <a:ext cx="3037413" cy="46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fld id="{D14663CD-D6E5-4988-B7D0-4097A110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16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3352800"/>
            <a:ext cx="6324600" cy="13716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724400"/>
            <a:ext cx="6324600" cy="6858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6426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85800"/>
            <a:ext cx="17716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51625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8996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06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5634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6139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7877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0972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19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17445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2584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uss@hurstind.com" TargetMode="External"/><Relationship Id="rId2" Type="http://schemas.openxmlformats.org/officeDocument/2006/relationships/hyperlink" Target="http://www.msc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mailto:bkelly@uanet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1016052"/>
            <a:ext cx="6324600" cy="3810000"/>
          </a:xfrm>
        </p:spPr>
        <p:txBody>
          <a:bodyPr/>
          <a:lstStyle/>
          <a:p>
            <a:r>
              <a:rPr lang="en-US" sz="4400" dirty="0"/>
              <a:t>GROWING SERVICE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Toolbox of Opportunities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Serviceman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438400"/>
            <a:ext cx="7086600" cy="3505200"/>
          </a:xfrm>
        </p:spPr>
        <p:txBody>
          <a:bodyPr/>
          <a:lstStyle/>
          <a:p>
            <a:r>
              <a:rPr lang="en-US" dirty="0"/>
              <a:t>Implemented to enhance competitiveness and regain lost market share</a:t>
            </a:r>
          </a:p>
          <a:p>
            <a:r>
              <a:rPr lang="en-US" dirty="0"/>
              <a:t>Commercial &amp; residential work</a:t>
            </a:r>
          </a:p>
          <a:p>
            <a:r>
              <a:rPr lang="en-US" dirty="0"/>
              <a:t>Includes unitary systems such as rooftops, split systems, packaged units, water-source heat pumps, unit heaters, and furnaces</a:t>
            </a:r>
          </a:p>
          <a:p>
            <a:r>
              <a:rPr lang="en-US" dirty="0">
                <a:cs typeface="Arial" charset="0"/>
              </a:rPr>
              <a:t>UA STAR exam for Serviceman</a:t>
            </a:r>
            <a:endParaRPr lang="en-US" dirty="0"/>
          </a:p>
          <a:p>
            <a:r>
              <a:rPr lang="en-US" dirty="0"/>
              <a:t>Duties can be modified to meet local conditions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47222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Apprentice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514600"/>
            <a:ext cx="6629400" cy="3733800"/>
          </a:xfrm>
        </p:spPr>
        <p:txBody>
          <a:bodyPr/>
          <a:lstStyle/>
          <a:p>
            <a:r>
              <a:rPr lang="en-US" dirty="0"/>
              <a:t>Limited only by skill level</a:t>
            </a:r>
          </a:p>
          <a:p>
            <a:r>
              <a:rPr lang="en-US" dirty="0"/>
              <a:t>Under direction of Serviceman or Service Journeyman</a:t>
            </a:r>
          </a:p>
          <a:p>
            <a:r>
              <a:rPr lang="en-US" dirty="0"/>
              <a:t>Governed by local JATC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93829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Tradesman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7086600" cy="3505200"/>
          </a:xfrm>
        </p:spPr>
        <p:txBody>
          <a:bodyPr/>
          <a:lstStyle/>
          <a:p>
            <a:r>
              <a:rPr lang="en-US" dirty="0"/>
              <a:t>Performs routine maintenance and inspections</a:t>
            </a:r>
          </a:p>
          <a:p>
            <a:r>
              <a:rPr lang="en-US" dirty="0"/>
              <a:t>Building operations under contract with facility manager</a:t>
            </a:r>
          </a:p>
          <a:p>
            <a:r>
              <a:rPr lang="en-US" dirty="0"/>
              <a:t>Installation and replacement of residential HVAC and plumbing</a:t>
            </a:r>
          </a:p>
          <a:p>
            <a:r>
              <a:rPr lang="en-US" dirty="0">
                <a:solidFill>
                  <a:srgbClr val="FF0000"/>
                </a:solidFill>
              </a:rPr>
              <a:t>2022 addition: solar energy equipment, HVAC power electronics and building controls</a:t>
            </a:r>
          </a:p>
          <a:p>
            <a:r>
              <a:rPr lang="en-US" dirty="0"/>
              <a:t>Duties can be adjusted to meet local conditions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69430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Probationary Employee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09800"/>
            <a:ext cx="6477000" cy="4191000"/>
          </a:xfrm>
        </p:spPr>
        <p:txBody>
          <a:bodyPr/>
          <a:lstStyle/>
          <a:p>
            <a:r>
              <a:rPr lang="en-US" dirty="0"/>
              <a:t>Provides opportunity to evaluate skills/capabilities</a:t>
            </a:r>
          </a:p>
          <a:p>
            <a:r>
              <a:rPr lang="en-US" dirty="0"/>
              <a:t>Employer sets pay rate/benefits</a:t>
            </a:r>
          </a:p>
          <a:p>
            <a:r>
              <a:rPr lang="en-US" dirty="0"/>
              <a:t>No fringe contributions to union</a:t>
            </a:r>
          </a:p>
          <a:p>
            <a:r>
              <a:rPr lang="en-US" dirty="0"/>
              <a:t>Must send written notification to local union when hire</a:t>
            </a:r>
          </a:p>
          <a:p>
            <a:r>
              <a:rPr lang="en-US" dirty="0"/>
              <a:t>Recruitment opportunities</a:t>
            </a:r>
          </a:p>
          <a:p>
            <a:r>
              <a:rPr lang="en-US" dirty="0"/>
              <a:t>After six months must terminate or join local union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5769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2CFF-9A26-01A5-B549-D8EC0E06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Local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0193-BA57-B7F3-32EA-A2B069593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Redefined for clarity </a:t>
            </a:r>
            <a:r>
              <a:rPr lang="en-US" dirty="0"/>
              <a:t>– esp. relevant for Right-to-Work states</a:t>
            </a:r>
          </a:p>
          <a:p>
            <a:r>
              <a:rPr lang="en-US" dirty="0"/>
              <a:t>Jurisdiction where Employee’s fringe benefit contributions regularly contributed</a:t>
            </a:r>
          </a:p>
        </p:txBody>
      </p:sp>
    </p:spTree>
    <p:extLst>
      <p:ext uri="{BB962C8B-B14F-4D97-AF65-F5344CB8AC3E}">
        <p14:creationId xmlns:p14="http://schemas.microsoft.com/office/powerpoint/2010/main" val="4582982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86600" cy="838200"/>
          </a:xfrm>
        </p:spPr>
        <p:txBody>
          <a:bodyPr/>
          <a:lstStyle/>
          <a:p>
            <a:pPr algn="ctr"/>
            <a:r>
              <a:rPr lang="en-US" dirty="0"/>
              <a:t>Rates of Pay and Fringes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7086600" cy="3124200"/>
          </a:xfrm>
        </p:spPr>
        <p:txBody>
          <a:bodyPr/>
          <a:lstStyle/>
          <a:p>
            <a:r>
              <a:rPr lang="en-US" dirty="0"/>
              <a:t>Service Journeyman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/>
              <a:t>Per local agreement</a:t>
            </a:r>
            <a:endParaRPr lang="en-US" sz="2400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Serviceman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/>
              <a:t>Per Schedule A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Service Apprentice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/>
              <a:t>Per local agreement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Tradesman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►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/>
              <a:t>Per Schedule A</a:t>
            </a:r>
          </a:p>
          <a:p>
            <a:r>
              <a:rPr lang="en-US" sz="2400" dirty="0">
                <a:cs typeface="Arial" charset="0"/>
              </a:rPr>
              <a:t>Probationary Employee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► </a:t>
            </a:r>
            <a:r>
              <a:rPr lang="en-US" sz="2400" dirty="0">
                <a:cs typeface="Arial" charset="0"/>
              </a:rPr>
              <a:t>Determined by Employer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36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086600" cy="1371600"/>
          </a:xfrm>
        </p:spPr>
        <p:txBody>
          <a:bodyPr/>
          <a:lstStyle/>
          <a:p>
            <a:r>
              <a:rPr lang="en-US" dirty="0"/>
              <a:t>Hiring and Use of Employees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086600" cy="3505200"/>
          </a:xfrm>
        </p:spPr>
        <p:txBody>
          <a:bodyPr/>
          <a:lstStyle/>
          <a:p>
            <a:r>
              <a:rPr lang="en-US" dirty="0"/>
              <a:t>Hiring Procedure (Para. 20 – 22)</a:t>
            </a:r>
          </a:p>
          <a:p>
            <a:pPr lvl="1"/>
            <a:r>
              <a:rPr lang="en-US" dirty="0"/>
              <a:t>Must submit initial request to local union – indicate any special skills required</a:t>
            </a:r>
          </a:p>
          <a:p>
            <a:pPr lvl="1"/>
            <a:r>
              <a:rPr lang="en-US" dirty="0"/>
              <a:t>Employer has right to reject</a:t>
            </a:r>
          </a:p>
          <a:p>
            <a:pPr lvl="1"/>
            <a:r>
              <a:rPr lang="en-US" dirty="0"/>
              <a:t>Union has 48 hours to supply</a:t>
            </a:r>
          </a:p>
          <a:p>
            <a:pPr lvl="1"/>
            <a:r>
              <a:rPr lang="en-US" dirty="0"/>
              <a:t>Employer can hire “off the street” if no qualified employees available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974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6DC7-62D4-8878-E308-3CABC589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</a:t>
            </a:r>
            <a:r>
              <a:rPr lang="en-US" b="0" dirty="0"/>
              <a:t>(Para. 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FD98-C500-4228-DA81-221B8BE7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Can use service Employee for start-up of new installations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Includes testing, adjusting and balancing</a:t>
            </a:r>
          </a:p>
          <a:p>
            <a:pPr lvl="1"/>
            <a:r>
              <a:rPr lang="en-US" dirty="0"/>
              <a:t>Wages and fringes per local agreement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80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996"/>
            <a:ext cx="7086600" cy="1371600"/>
          </a:xfrm>
        </p:spPr>
        <p:txBody>
          <a:bodyPr/>
          <a:lstStyle/>
          <a:p>
            <a:r>
              <a:rPr lang="en-US" dirty="0"/>
              <a:t>Hiring and Use of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453" y="1828800"/>
            <a:ext cx="7086600" cy="32766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Working outside local (Para. 27)</a:t>
            </a:r>
          </a:p>
          <a:p>
            <a:pPr lvl="1"/>
            <a:r>
              <a:rPr lang="en-US" dirty="0"/>
              <a:t>May assign first three Employees from regular workforce</a:t>
            </a:r>
          </a:p>
          <a:p>
            <a:pPr lvl="1"/>
            <a:r>
              <a:rPr lang="en-US" dirty="0"/>
              <a:t>Next two from jurisdiction where job located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cs typeface="Arial" charset="0"/>
              </a:rPr>
              <a:t>More than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16 hours/week </a:t>
            </a:r>
            <a:r>
              <a:rPr lang="en-US" dirty="0">
                <a:cs typeface="Arial" charset="0"/>
              </a:rPr>
              <a:t>– </a:t>
            </a:r>
            <a:r>
              <a:rPr lang="en-US" b="1" dirty="0">
                <a:cs typeface="Arial" charset="0"/>
              </a:rPr>
              <a:t>notify local</a:t>
            </a:r>
          </a:p>
          <a:p>
            <a:pPr lvl="1"/>
            <a:r>
              <a:rPr lang="en-US" dirty="0">
                <a:cs typeface="Arial" charset="0"/>
              </a:rPr>
              <a:t> </a:t>
            </a:r>
            <a:r>
              <a:rPr lang="en-US" dirty="0"/>
              <a:t>Higher wage rate after 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 hours/week</a:t>
            </a:r>
          </a:p>
          <a:p>
            <a:pPr lvl="1"/>
            <a:r>
              <a:rPr lang="en-US" dirty="0"/>
              <a:t> Fringes per Employee’s home local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112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996"/>
            <a:ext cx="7086600" cy="1371600"/>
          </a:xfrm>
        </p:spPr>
        <p:txBody>
          <a:bodyPr/>
          <a:lstStyle/>
          <a:p>
            <a:r>
              <a:rPr lang="en-US" dirty="0"/>
              <a:t>Hiring and Use of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453" y="1828800"/>
            <a:ext cx="7086600" cy="32766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Working outside local (Para. 29)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Employees working on a job exceeding 15 consecutive working days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All fringes and deductions per local jurisdiction where working </a:t>
            </a:r>
          </a:p>
          <a:p>
            <a:pPr lvl="2"/>
            <a:r>
              <a:rPr lang="en-US" dirty="0"/>
              <a:t>Payments submitted to local jurisdiction where working</a:t>
            </a:r>
          </a:p>
          <a:p>
            <a:pPr lvl="2"/>
            <a:r>
              <a:rPr lang="en-US" dirty="0"/>
              <a:t>Fringes reciprocated back to home local</a:t>
            </a:r>
          </a:p>
        </p:txBody>
      </p:sp>
    </p:spTree>
    <p:extLst>
      <p:ext uri="{BB962C8B-B14F-4D97-AF65-F5344CB8AC3E}">
        <p14:creationId xmlns:p14="http://schemas.microsoft.com/office/powerpoint/2010/main" val="32809136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86600" cy="914400"/>
          </a:xfrm>
        </p:spPr>
        <p:txBody>
          <a:bodyPr/>
          <a:lstStyle/>
          <a:p>
            <a:r>
              <a:rPr lang="en-US" dirty="0"/>
              <a:t>The Growth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90737"/>
              </p:ext>
            </p:extLst>
          </p:nvPr>
        </p:nvGraphicFramePr>
        <p:xfrm>
          <a:off x="1524000" y="1219200"/>
          <a:ext cx="7239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2832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8981-B4CA-FD48-22FB-69568C12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Subcontracting</a:t>
            </a:r>
            <a:r>
              <a:rPr lang="en-US" dirty="0"/>
              <a:t> </a:t>
            </a:r>
            <a:r>
              <a:rPr lang="en-US" b="0" dirty="0"/>
              <a:t>(Para. 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0903-1D19-0ED5-BB31-D6245B101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clarified to promote subcontracting to union contractors</a:t>
            </a:r>
          </a:p>
          <a:p>
            <a:r>
              <a:rPr lang="en-US" dirty="0"/>
              <a:t>Language added for emergency conditions</a:t>
            </a:r>
          </a:p>
        </p:txBody>
      </p:sp>
    </p:spTree>
    <p:extLst>
      <p:ext uri="{BB962C8B-B14F-4D97-AF65-F5344CB8AC3E}">
        <p14:creationId xmlns:p14="http://schemas.microsoft.com/office/powerpoint/2010/main" val="246845243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86600" cy="990600"/>
          </a:xfrm>
        </p:spPr>
        <p:txBody>
          <a:bodyPr/>
          <a:lstStyle/>
          <a:p>
            <a:r>
              <a:rPr lang="en-US" dirty="0"/>
              <a:t>Wage, Benefits and Hours of Work</a:t>
            </a:r>
            <a:br>
              <a:rPr lang="en-US" dirty="0"/>
            </a:br>
            <a:r>
              <a:rPr lang="en-US" dirty="0"/>
              <a:t>		</a:t>
            </a:r>
            <a:r>
              <a:rPr lang="en-US" b="0" dirty="0"/>
              <a:t>(Article XII)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 hours/5 days, Monday – Saturday, start time 6:00 a.m. – 10:00 a.m.</a:t>
            </a:r>
          </a:p>
          <a:p>
            <a:r>
              <a:rPr lang="en-US" dirty="0"/>
              <a:t>Establish “regularly scheduled” hours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Four 10’s</a:t>
            </a:r>
            <a:endParaRPr lang="en-US" dirty="0">
              <a:cs typeface="Arial" charset="0"/>
            </a:endParaRP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Overtime – NSMA establishes maximums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On-call time – between Employer and Employee</a:t>
            </a:r>
          </a:p>
        </p:txBody>
      </p:sp>
    </p:spTree>
    <p:extLst>
      <p:ext uri="{BB962C8B-B14F-4D97-AF65-F5344CB8AC3E}">
        <p14:creationId xmlns:p14="http://schemas.microsoft.com/office/powerpoint/2010/main" val="38325736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1066800"/>
          </a:xfrm>
        </p:spPr>
        <p:txBody>
          <a:bodyPr/>
          <a:lstStyle/>
          <a:p>
            <a:r>
              <a:rPr lang="en-US" dirty="0"/>
              <a:t>No Strike – No Lockout Clause</a:t>
            </a:r>
            <a:br>
              <a:rPr lang="en-US" dirty="0"/>
            </a:br>
            <a:r>
              <a:rPr lang="en-US" dirty="0"/>
              <a:t>		</a:t>
            </a:r>
            <a:r>
              <a:rPr lang="en-US" b="0" dirty="0"/>
              <a:t>Para. 64 - 65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for customer retention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Vital for safety, health and comfort reasons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Applies to all service and refrigeration work as defined in scope</a:t>
            </a:r>
          </a:p>
          <a:p>
            <a:r>
              <a:rPr lang="en-US" dirty="0">
                <a:cs typeface="Arial" charset="0"/>
              </a:rPr>
              <a:t> </a:t>
            </a:r>
            <a:r>
              <a:rPr lang="en-US" dirty="0"/>
              <a:t>May warrant separate service/construction entrances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062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Grievance Procedure</a:t>
            </a:r>
            <a:br>
              <a:rPr lang="en-US" dirty="0"/>
            </a:br>
            <a:r>
              <a:rPr lang="en-US" b="0" dirty="0"/>
              <a:t>Article XIX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 key!</a:t>
            </a:r>
          </a:p>
          <a:p>
            <a:r>
              <a:rPr lang="en-US" dirty="0"/>
              <a:t>Follow procedure as outlined</a:t>
            </a:r>
          </a:p>
          <a:p>
            <a:r>
              <a:rPr lang="en-US" dirty="0"/>
              <a:t>Respect time limits – </a:t>
            </a:r>
            <a:r>
              <a:rPr lang="en-US" dirty="0">
                <a:solidFill>
                  <a:srgbClr val="FF0000"/>
                </a:solidFill>
              </a:rPr>
              <a:t>grievance can be dismissed if time limits exceeded</a:t>
            </a:r>
          </a:p>
          <a:p>
            <a:r>
              <a:rPr lang="en-US" dirty="0"/>
              <a:t>Document everything in writing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238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7F-F554-D10D-24F9-F545C602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MSCA Contributions </a:t>
            </a:r>
            <a:r>
              <a:rPr lang="en-US" b="0" dirty="0"/>
              <a:t>(Article XXII)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33FA-27C1-797C-DB2C-4D682669D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additional contributions if dues-paying member of MSCA/MCAA </a:t>
            </a:r>
          </a:p>
          <a:p>
            <a:r>
              <a:rPr lang="en-US" dirty="0"/>
              <a:t>Current contribution rate of $.09 per manhour</a:t>
            </a:r>
          </a:p>
          <a:p>
            <a:r>
              <a:rPr lang="en-US" dirty="0"/>
              <a:t>All work performed under the Agreement/all classifications of Employees</a:t>
            </a:r>
          </a:p>
          <a:p>
            <a:r>
              <a:rPr lang="en-US" dirty="0"/>
              <a:t>All branches</a:t>
            </a:r>
          </a:p>
          <a:p>
            <a:r>
              <a:rPr lang="en-US" dirty="0"/>
              <a:t>Minimum of 4,000 hours per year ($360)</a:t>
            </a:r>
          </a:p>
          <a:p>
            <a:r>
              <a:rPr lang="en-US" dirty="0"/>
              <a:t>Non-payment is grounds for NSMA termination</a:t>
            </a:r>
          </a:p>
        </p:txBody>
      </p:sp>
    </p:spTree>
    <p:extLst>
      <p:ext uri="{BB962C8B-B14F-4D97-AF65-F5344CB8AC3E}">
        <p14:creationId xmlns:p14="http://schemas.microsoft.com/office/powerpoint/2010/main" val="19080384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Joint UA/ MSCA Labor Committee </a:t>
            </a:r>
            <a:r>
              <a:rPr lang="en-US" b="0" dirty="0"/>
              <a:t>(Para 89-90)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Oversees Agreement and Schedule A</a:t>
            </a:r>
          </a:p>
          <a:p>
            <a:pPr marL="609600" indent="-609600"/>
            <a:r>
              <a:rPr lang="en-US" dirty="0"/>
              <a:t>Interprets and explains provisions of Agreements</a:t>
            </a:r>
          </a:p>
          <a:p>
            <a:pPr marL="609600" indent="-609600"/>
            <a:r>
              <a:rPr lang="en-US" dirty="0"/>
              <a:t>Listens to concerns and recommendations nationwide</a:t>
            </a:r>
          </a:p>
          <a:p>
            <a:pPr marL="609600" indent="-609600"/>
            <a:r>
              <a:rPr lang="en-US" dirty="0"/>
              <a:t>Supports service training and recruiting</a:t>
            </a:r>
          </a:p>
          <a:p>
            <a:pPr marL="609600" indent="-609600"/>
            <a:r>
              <a:rPr lang="en-US" dirty="0"/>
              <a:t>Goal is to grow service industry</a:t>
            </a:r>
          </a:p>
        </p:txBody>
      </p:sp>
    </p:spTree>
    <p:extLst>
      <p:ext uri="{BB962C8B-B14F-4D97-AF65-F5344CB8AC3E}">
        <p14:creationId xmlns:p14="http://schemas.microsoft.com/office/powerpoint/2010/main" val="31497081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86600" cy="1371600"/>
          </a:xfrm>
        </p:spPr>
        <p:txBody>
          <a:bodyPr/>
          <a:lstStyle/>
          <a:p>
            <a:pPr algn="ctr"/>
            <a:r>
              <a:rPr lang="en-US" dirty="0"/>
              <a:t>Schedule A </a:t>
            </a:r>
            <a:r>
              <a:rPr lang="en-US" b="0" dirty="0"/>
              <a:t>(Para 72-73)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086600" cy="35052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sz="2400" dirty="0"/>
              <a:t>Recognizes unique local needs</a:t>
            </a:r>
          </a:p>
          <a:p>
            <a:pPr marL="609600" indent="-609600">
              <a:defRPr/>
            </a:pPr>
            <a:r>
              <a:rPr lang="en-US" sz="2400" dirty="0"/>
              <a:t>Builds flexibility into Agreement</a:t>
            </a:r>
          </a:p>
          <a:p>
            <a:pPr marL="609600" indent="-609600">
              <a:defRPr/>
            </a:pPr>
            <a:r>
              <a:rPr lang="en-US" sz="2400" dirty="0"/>
              <a:t>Can be implemented if local agreement terminates, to include wages</a:t>
            </a:r>
          </a:p>
          <a:p>
            <a:pPr marL="609600" indent="-609600">
              <a:defRPr/>
            </a:pPr>
            <a:r>
              <a:rPr lang="en-US" sz="2400" dirty="0"/>
              <a:t>Can be requested by signatory contractor or local union</a:t>
            </a:r>
          </a:p>
          <a:p>
            <a:pPr marL="609600" indent="-609600">
              <a:defRPr/>
            </a:pPr>
            <a:r>
              <a:rPr lang="en-US" sz="2400" dirty="0"/>
              <a:t>Negotiated by local oversight committee</a:t>
            </a:r>
          </a:p>
          <a:p>
            <a:pPr marL="609600" indent="-609600">
              <a:defRPr/>
            </a:pPr>
            <a:r>
              <a:rPr lang="en-US" sz="2400" dirty="0"/>
              <a:t>Must be approved by Joint UA/MSCA Committee and signed by UA General President and MSCA</a:t>
            </a:r>
          </a:p>
          <a:p>
            <a:pPr marL="609600" indent="-609600">
              <a:defRPr/>
            </a:pPr>
            <a:r>
              <a:rPr lang="en-US" sz="2400" dirty="0"/>
              <a:t>Applicable to all NSMA signatory contractors in the Schedule A jurisdiction</a:t>
            </a:r>
          </a:p>
          <a:p>
            <a:pPr marL="609600" indent="-609600">
              <a:defRPr/>
            </a:pPr>
            <a:r>
              <a:rPr lang="en-US" sz="2400" dirty="0"/>
              <a:t>Posted on MSCA and UA websites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68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86600" cy="1371600"/>
          </a:xfrm>
        </p:spPr>
        <p:txBody>
          <a:bodyPr/>
          <a:lstStyle/>
          <a:p>
            <a:pPr algn="ctr"/>
            <a:r>
              <a:rPr lang="en-US" dirty="0"/>
              <a:t>Oversight Committees </a:t>
            </a:r>
            <a:r>
              <a:rPr lang="en-US" b="0" dirty="0"/>
              <a:t>(Para 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086600" cy="3505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990033"/>
                </a:solidFill>
                <a:cs typeface="Arial" charset="0"/>
              </a:rPr>
              <a:t>PURPOSE:</a:t>
            </a:r>
            <a:endParaRPr lang="en-US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Grow market share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Local dialogue/communications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Ensure adequate service training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Establish joint recruitment program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Promote value of “energy services</a:t>
            </a:r>
            <a:r>
              <a:rPr lang="en-US" sz="2400" dirty="0">
                <a:solidFill>
                  <a:srgbClr val="000066"/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Local marketing and promotion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Ensure Agreement understood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990033"/>
                </a:solidFill>
                <a:cs typeface="Arial" charset="0"/>
              </a:rPr>
              <a:t>► </a:t>
            </a:r>
            <a:r>
              <a:rPr lang="en-US" sz="2400" dirty="0"/>
              <a:t>Recommend Schedule A revisions</a:t>
            </a:r>
          </a:p>
        </p:txBody>
      </p:sp>
    </p:spTree>
    <p:extLst>
      <p:ext uri="{BB962C8B-B14F-4D97-AF65-F5344CB8AC3E}">
        <p14:creationId xmlns:p14="http://schemas.microsoft.com/office/powerpoint/2010/main" val="31783359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762000"/>
          </a:xfrm>
        </p:spPr>
        <p:txBody>
          <a:bodyPr/>
          <a:lstStyle/>
          <a:p>
            <a:pPr algn="ctr"/>
            <a:r>
              <a:rPr lang="en-US" dirty="0"/>
              <a:t>Additional Opportunities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086600" cy="5334000"/>
          </a:xfrm>
        </p:spPr>
        <p:txBody>
          <a:bodyPr/>
          <a:lstStyle/>
          <a:p>
            <a:r>
              <a:rPr lang="en-US" dirty="0"/>
              <a:t>Refrigeration Installation Work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Para. 96 – Initially 3 employees plus Foreman can travel</a:t>
            </a:r>
          </a:p>
          <a:p>
            <a:r>
              <a:rPr lang="en-US" dirty="0"/>
              <a:t>Plumbing Service</a:t>
            </a:r>
          </a:p>
          <a:p>
            <a:r>
              <a:rPr lang="en-US" dirty="0"/>
              <a:t>Residential Plumbing Installation</a:t>
            </a:r>
          </a:p>
          <a:p>
            <a:r>
              <a:rPr lang="en-US" dirty="0"/>
              <a:t>Facility Operations</a:t>
            </a:r>
          </a:p>
          <a:p>
            <a:pPr marL="1009650" lvl="1" indent="-609600"/>
            <a:r>
              <a:rPr lang="en-US" dirty="0">
                <a:cs typeface="Arial" charset="0"/>
              </a:rPr>
              <a:t>Provides facility owners contracted in-house operations and maintenance</a:t>
            </a:r>
          </a:p>
          <a:p>
            <a:pPr marL="1009650" lvl="1" indent="-609600"/>
            <a:r>
              <a:rPr lang="en-US" dirty="0">
                <a:cs typeface="Arial" charset="0"/>
              </a:rPr>
              <a:t> Site Specific</a:t>
            </a:r>
          </a:p>
          <a:p>
            <a:pPr marL="1009650" lvl="1" indent="-609600"/>
            <a:r>
              <a:rPr lang="en-US" dirty="0">
                <a:cs typeface="Arial" charset="0"/>
              </a:rPr>
              <a:t>Allows multiple classifications of workers to fit skill level required</a:t>
            </a:r>
          </a:p>
          <a:p>
            <a:pPr marL="1009650" lvl="1" indent="-609600"/>
            <a:r>
              <a:rPr lang="en-US" dirty="0">
                <a:cs typeface="Arial" charset="0"/>
              </a:rPr>
              <a:t> Wages/Benefits included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09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B78BA1-6F17-9B75-15BD-3538F70A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914400"/>
          </a:xfrm>
        </p:spPr>
        <p:txBody>
          <a:bodyPr/>
          <a:lstStyle/>
          <a:p>
            <a:r>
              <a:rPr lang="en-US" dirty="0"/>
              <a:t>MSCA Website – Labor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04B6C-80D6-132A-BDF8-2930A3727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6" t="10000" r="16667" b="8519"/>
          <a:stretch/>
        </p:blipFill>
        <p:spPr>
          <a:xfrm>
            <a:off x="1138766" y="2057400"/>
            <a:ext cx="704426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3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National Service and Maintenance Agreement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19600"/>
          </a:xfrm>
        </p:spPr>
        <p:txBody>
          <a:bodyPr/>
          <a:lstStyle/>
          <a:p>
            <a:r>
              <a:rPr lang="en-US" dirty="0"/>
              <a:t>Specific to unique needs of service industry</a:t>
            </a:r>
          </a:p>
          <a:p>
            <a:r>
              <a:rPr lang="en-US" dirty="0"/>
              <a:t>Provides quality, consistent service to customers throughout country</a:t>
            </a:r>
          </a:p>
          <a:p>
            <a:r>
              <a:rPr lang="en-US" dirty="0"/>
              <a:t>Respects locally negotiated fringes and benefits</a:t>
            </a:r>
          </a:p>
          <a:p>
            <a:r>
              <a:rPr lang="en-US" dirty="0"/>
              <a:t>Ensures uninterrupted service – critical for tenant comfort and safety and retention of customer base</a:t>
            </a:r>
          </a:p>
          <a:p>
            <a:r>
              <a:rPr lang="en-US" dirty="0"/>
              <a:t>Enhances competitiveness of service contractors</a:t>
            </a:r>
          </a:p>
          <a:p>
            <a:r>
              <a:rPr lang="en-US" dirty="0"/>
              <a:t>Addresses specific local concerns through Schedule A</a:t>
            </a:r>
          </a:p>
          <a:p>
            <a:r>
              <a:rPr lang="en-US" dirty="0"/>
              <a:t>Provides local oversight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3C46C-4181-B7FC-FECA-DF2515227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5556" r="17501" b="2591"/>
          <a:stretch/>
        </p:blipFill>
        <p:spPr>
          <a:xfrm>
            <a:off x="533400" y="1143000"/>
            <a:ext cx="7924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207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hlinkClick r:id="rId2"/>
              </a:rPr>
              <a:t>www.msca.org</a:t>
            </a:r>
            <a:br>
              <a:rPr lang="en-US" sz="4000"/>
            </a:br>
            <a:endParaRPr lang="en-US" sz="4000"/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For further information contact: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Russ Borst, MSCA Labor Chairman, </a:t>
            </a:r>
            <a:r>
              <a:rPr lang="en-US" sz="2000" dirty="0">
                <a:hlinkClick r:id="rId3"/>
              </a:rPr>
              <a:t>Russ@hurstind.com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Brian Kelly, UA Director HVAC Service, </a:t>
            </a:r>
            <a:r>
              <a:rPr lang="en-US" sz="2000" dirty="0">
                <a:hlinkClick r:id="rId4"/>
              </a:rPr>
              <a:t>bkelly@uanet.org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39" y="3828661"/>
            <a:ext cx="20574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DD646A-B948-47BC-9B23-5A96688AA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94922"/>
            <a:ext cx="1639078" cy="16390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86600" cy="838200"/>
          </a:xfrm>
        </p:spPr>
        <p:txBody>
          <a:bodyPr/>
          <a:lstStyle/>
          <a:p>
            <a:r>
              <a:rPr lang="en-US" dirty="0"/>
              <a:t>Application Procedures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00200" y="1821024"/>
            <a:ext cx="6324600" cy="4811316"/>
          </a:xfrm>
        </p:spPr>
        <p:txBody>
          <a:bodyPr/>
          <a:lstStyle/>
          <a:p>
            <a:r>
              <a:rPr lang="en-US" dirty="0"/>
              <a:t>Send written request to UA or Business Manager</a:t>
            </a:r>
          </a:p>
          <a:p>
            <a:r>
              <a:rPr lang="en-US" dirty="0"/>
              <a:t>International Rep will follow-up</a:t>
            </a:r>
          </a:p>
          <a:p>
            <a:r>
              <a:rPr lang="en-US" dirty="0"/>
              <a:t>Agreements sent to contractor for signature</a:t>
            </a:r>
          </a:p>
          <a:p>
            <a:r>
              <a:rPr lang="en-US" dirty="0"/>
              <a:t>UA notifies MSCA of new signer</a:t>
            </a:r>
          </a:p>
          <a:p>
            <a:r>
              <a:rPr lang="en-US" dirty="0"/>
              <a:t>MSCA sends membership and payment information	</a:t>
            </a:r>
          </a:p>
          <a:p>
            <a:pPr lvl="1"/>
            <a:r>
              <a:rPr lang="en-US" dirty="0"/>
              <a:t>MSCA membership separate</a:t>
            </a:r>
          </a:p>
          <a:p>
            <a:pPr lvl="1"/>
            <a:r>
              <a:rPr lang="en-US" dirty="0"/>
              <a:t>Current contribution rate $.09 per labor hour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BDDA-79CE-66A8-1B6F-878BAEB28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10001" r="34166" b="17407"/>
          <a:stretch/>
        </p:blipFill>
        <p:spPr>
          <a:xfrm>
            <a:off x="6705599" y="457200"/>
            <a:ext cx="1726163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Local Agreement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required to sign for any work covered under scope of NSMA</a:t>
            </a:r>
          </a:p>
          <a:p>
            <a:r>
              <a:rPr lang="en-US" dirty="0"/>
              <a:t>National Agreement and Schedule A prevails</a:t>
            </a:r>
          </a:p>
          <a:p>
            <a:r>
              <a:rPr lang="en-US" dirty="0"/>
              <a:t>Bound to local wages, fringes and benefits</a:t>
            </a:r>
          </a:p>
          <a:p>
            <a:r>
              <a:rPr lang="en-US" dirty="0"/>
              <a:t>May be required to sign local trust agreements</a:t>
            </a:r>
          </a:p>
          <a:p>
            <a:r>
              <a:rPr lang="en-US" dirty="0"/>
              <a:t>All UA local unions must recognize terms and conditions	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Scope of Service Work – Paragraph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7086600" cy="3505200"/>
          </a:xfrm>
        </p:spPr>
        <p:txBody>
          <a:bodyPr/>
          <a:lstStyle/>
          <a:p>
            <a:r>
              <a:rPr lang="en-US" b="1" dirty="0">
                <a:solidFill>
                  <a:srgbClr val="000066"/>
                </a:solidFill>
                <a:cs typeface="Arial" charset="0"/>
              </a:rPr>
              <a:t>“</a:t>
            </a:r>
            <a:r>
              <a:rPr lang="en-US" b="1" i="1" dirty="0">
                <a:solidFill>
                  <a:srgbClr val="000066"/>
                </a:solidFill>
                <a:cs typeface="Arial" charset="0"/>
              </a:rPr>
              <a:t>This Agreement shall apply to and cover all work… to keep existing mechanical, refrigeration and plumbing systems within occupied facilities operating in an efficient manner</a:t>
            </a:r>
            <a:r>
              <a:rPr lang="en-US" b="1" dirty="0">
                <a:solidFill>
                  <a:srgbClr val="000066"/>
                </a:solidFill>
                <a:cs typeface="Arial" charset="0"/>
              </a:rPr>
              <a:t>.”</a:t>
            </a:r>
          </a:p>
          <a:p>
            <a:r>
              <a:rPr lang="en-US" b="1" dirty="0">
                <a:solidFill>
                  <a:srgbClr val="000066"/>
                </a:solidFill>
                <a:cs typeface="Arial" charset="0"/>
              </a:rPr>
              <a:t>Includes related piping connections and controls</a:t>
            </a:r>
          </a:p>
          <a:p>
            <a:endParaRPr lang="en-US" b="1" dirty="0">
              <a:solidFill>
                <a:srgbClr val="000066"/>
              </a:solidFill>
              <a:cs typeface="Arial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000066"/>
              </a:solidFill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688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 within UA jurisdiction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refrigeration new installation and remodel work – per Article XXV</a:t>
            </a:r>
          </a:p>
          <a:p>
            <a:r>
              <a:rPr lang="en-US" dirty="0"/>
              <a:t>All other work outside scope of Agreement – per local building trades agreement</a:t>
            </a:r>
          </a:p>
        </p:txBody>
      </p:sp>
    </p:spTree>
    <p:extLst>
      <p:ext uri="{BB962C8B-B14F-4D97-AF65-F5344CB8AC3E}">
        <p14:creationId xmlns:p14="http://schemas.microsoft.com/office/powerpoint/2010/main" val="23050659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38400"/>
            <a:ext cx="7086600" cy="35052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Service Journeyman</a:t>
            </a:r>
          </a:p>
          <a:p>
            <a:r>
              <a:rPr lang="en-US" dirty="0">
                <a:cs typeface="Arial" charset="0"/>
              </a:rPr>
              <a:t>Serviceman</a:t>
            </a:r>
            <a:endParaRPr lang="en-US" dirty="0"/>
          </a:p>
          <a:p>
            <a:r>
              <a:rPr lang="en-US" dirty="0">
                <a:cs typeface="Arial" charset="0"/>
              </a:rPr>
              <a:t>Service Apprentice</a:t>
            </a:r>
          </a:p>
          <a:p>
            <a:r>
              <a:rPr lang="en-US" dirty="0">
                <a:cs typeface="Arial" charset="0"/>
              </a:rPr>
              <a:t>Tradesman</a:t>
            </a:r>
          </a:p>
          <a:p>
            <a:r>
              <a:rPr lang="en-US" dirty="0">
                <a:cs typeface="Arial" charset="0"/>
              </a:rPr>
              <a:t>Probationary Employee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72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Service Journeyman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162800" cy="3962400"/>
          </a:xfrm>
        </p:spPr>
        <p:txBody>
          <a:bodyPr/>
          <a:lstStyle/>
          <a:p>
            <a:r>
              <a:rPr lang="en-US" dirty="0"/>
              <a:t>5 years working experience </a:t>
            </a:r>
          </a:p>
          <a:p>
            <a:r>
              <a:rPr lang="en-US" dirty="0"/>
              <a:t>Performs all work covered by Agreement</a:t>
            </a:r>
          </a:p>
          <a:p>
            <a:r>
              <a:rPr lang="en-US" dirty="0"/>
              <a:t>May be required to pass UA STAR exam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1660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Presentation for strategy recommendation">
  <a:themeElements>
    <a:clrScheme name="Office Them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7412</TotalTime>
  <Words>1136</Words>
  <Application>Microsoft Office PowerPoint</Application>
  <PresentationFormat>On-screen Show (4:3)</PresentationFormat>
  <Paragraphs>180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Times New Roman</vt:lpstr>
      <vt:lpstr>Wingdings</vt:lpstr>
      <vt:lpstr>Presentation for strategy recommendation</vt:lpstr>
      <vt:lpstr>GROWING SERVICE</vt:lpstr>
      <vt:lpstr>The Growth Cycle</vt:lpstr>
      <vt:lpstr>National Service and Maintenance Agreement</vt:lpstr>
      <vt:lpstr>Application Procedures</vt:lpstr>
      <vt:lpstr>Relationship to Local Agreement</vt:lpstr>
      <vt:lpstr>Scope of Service Work – Paragraph 11</vt:lpstr>
      <vt:lpstr>Other work within UA jurisdiction</vt:lpstr>
      <vt:lpstr>Classifications of Employees</vt:lpstr>
      <vt:lpstr>Service Journeyman</vt:lpstr>
      <vt:lpstr>Serviceman</vt:lpstr>
      <vt:lpstr>Service Apprentice</vt:lpstr>
      <vt:lpstr>Tradesman</vt:lpstr>
      <vt:lpstr>Probationary Employee</vt:lpstr>
      <vt:lpstr>Home Local Union</vt:lpstr>
      <vt:lpstr>Rates of Pay and Fringes</vt:lpstr>
      <vt:lpstr>Hiring and Use of Employees</vt:lpstr>
      <vt:lpstr>Start-Up (Para. 26)</vt:lpstr>
      <vt:lpstr>Hiring and Use of Employees</vt:lpstr>
      <vt:lpstr>Hiring and Use of Employees</vt:lpstr>
      <vt:lpstr>Subcontracting (Para. 32)</vt:lpstr>
      <vt:lpstr>Wage, Benefits and Hours of Work   (Article XII)</vt:lpstr>
      <vt:lpstr>No Strike – No Lockout Clause   Para. 64 - 65</vt:lpstr>
      <vt:lpstr>Grievance Procedure Article XIX</vt:lpstr>
      <vt:lpstr>MSCA Contributions (Article XXII)</vt:lpstr>
      <vt:lpstr>National Joint UA/ MSCA Labor Committee (Para 89-90)</vt:lpstr>
      <vt:lpstr>Schedule A (Para 72-73) </vt:lpstr>
      <vt:lpstr>Oversight Committees (Para 74)</vt:lpstr>
      <vt:lpstr>Additional Opportunities </vt:lpstr>
      <vt:lpstr>MSCA Website – Labor Tab</vt:lpstr>
      <vt:lpstr>PowerPoint Presentation</vt:lpstr>
      <vt:lpstr>www.msca.org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Barbara Dolim</dc:creator>
  <cp:lastModifiedBy>Barb Dolim</cp:lastModifiedBy>
  <cp:revision>70</cp:revision>
  <cp:lastPrinted>2013-01-18T19:43:04Z</cp:lastPrinted>
  <dcterms:created xsi:type="dcterms:W3CDTF">2013-01-15T14:29:13Z</dcterms:created>
  <dcterms:modified xsi:type="dcterms:W3CDTF">2022-09-05T16:55:05Z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